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55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5B51433-3491-4D0F-B6E7-199CBFA31663}" type="datetimeFigureOut">
              <a:rPr lang="zh-CN" altLang="en-US" smtClean="0"/>
              <a:t>2013/10/24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66B6CC8B-6B4C-4412-BC23-83976603CA6E}" type="slidenum">
              <a:rPr lang="zh-CN" altLang="en-US" smtClean="0"/>
              <a:t>‹#›</a:t>
            </a:fld>
            <a:endParaRPr lang="zh-CN" altLang="en-US"/>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75B51433-3491-4D0F-B6E7-199CBFA31663}" type="datetimeFigureOut">
              <a:rPr lang="zh-CN" altLang="en-US" smtClean="0"/>
              <a:t>2013/10/24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6B6CC8B-6B4C-4412-BC23-83976603CA6E}"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75B51433-3491-4D0F-B6E7-199CBFA31663}" type="datetimeFigureOut">
              <a:rPr lang="zh-CN" altLang="en-US" smtClean="0"/>
              <a:t>2013/10/24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6B6CC8B-6B4C-4412-BC23-83976603CA6E}"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5B51433-3491-4D0F-B6E7-199CBFA31663}" type="datetimeFigureOut">
              <a:rPr lang="zh-CN" altLang="en-US" smtClean="0"/>
              <a:t>2013/10/24</a:t>
            </a:fld>
            <a:endParaRPr lang="zh-CN" altLang="en-US"/>
          </a:p>
        </p:txBody>
      </p:sp>
      <p:sp>
        <p:nvSpPr>
          <p:cNvPr id="10" name="Slide Number Placeholder 9"/>
          <p:cNvSpPr>
            <a:spLocks noGrp="1"/>
          </p:cNvSpPr>
          <p:nvPr>
            <p:ph type="sldNum" sz="quarter" idx="11"/>
          </p:nvPr>
        </p:nvSpPr>
        <p:spPr/>
        <p:txBody>
          <a:bodyPr/>
          <a:lstStyle/>
          <a:p>
            <a:fld id="{66B6CC8B-6B4C-4412-BC23-83976603CA6E}" type="slidenum">
              <a:rPr lang="zh-CN" altLang="en-US" smtClean="0"/>
              <a:t>‹#›</a:t>
            </a:fld>
            <a:endParaRPr lang="zh-CN" altLang="en-US"/>
          </a:p>
        </p:txBody>
      </p:sp>
      <p:sp>
        <p:nvSpPr>
          <p:cNvPr id="12" name="Footer Placeholder 11"/>
          <p:cNvSpPr>
            <a:spLocks noGrp="1"/>
          </p:cNvSpPr>
          <p:nvPr>
            <p:ph type="ftr" sz="quarter" idx="12"/>
          </p:nvPr>
        </p:nvSpPr>
        <p:spPr/>
        <p:txBody>
          <a:bodyPr/>
          <a:lstStyle/>
          <a:p>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zh-CN" altLang="en-US" smtClean="0"/>
              <a:t>单击此处编辑母版标题样式</a:t>
            </a:r>
            <a:endParaRPr lang="en-US" dirty="0"/>
          </a:p>
        </p:txBody>
      </p:sp>
      <p:sp>
        <p:nvSpPr>
          <p:cNvPr id="19" name="Date Placeholder 18"/>
          <p:cNvSpPr>
            <a:spLocks noGrp="1"/>
          </p:cNvSpPr>
          <p:nvPr>
            <p:ph type="dt" sz="half" idx="10"/>
          </p:nvPr>
        </p:nvSpPr>
        <p:spPr/>
        <p:txBody>
          <a:bodyPr/>
          <a:lstStyle/>
          <a:p>
            <a:fld id="{75B51433-3491-4D0F-B6E7-199CBFA31663}" type="datetimeFigureOut">
              <a:rPr lang="zh-CN" altLang="en-US" smtClean="0"/>
              <a:t>2013/10/24</a:t>
            </a:fld>
            <a:endParaRPr lang="zh-CN" altLang="en-US"/>
          </a:p>
        </p:txBody>
      </p:sp>
      <p:sp>
        <p:nvSpPr>
          <p:cNvPr id="20" name="Slide Number Placeholder 19"/>
          <p:cNvSpPr>
            <a:spLocks noGrp="1"/>
          </p:cNvSpPr>
          <p:nvPr>
            <p:ph type="sldNum" sz="quarter" idx="11"/>
          </p:nvPr>
        </p:nvSpPr>
        <p:spPr/>
        <p:txBody>
          <a:bodyPr/>
          <a:lstStyle/>
          <a:p>
            <a:fld id="{66B6CC8B-6B4C-4412-BC23-83976603CA6E}" type="slidenum">
              <a:rPr lang="zh-CN" altLang="en-US" smtClean="0"/>
              <a:t>‹#›</a:t>
            </a:fld>
            <a:endParaRPr lang="zh-CN" altLang="en-US"/>
          </a:p>
        </p:txBody>
      </p:sp>
      <p:sp>
        <p:nvSpPr>
          <p:cNvPr id="21" name="Footer Placeholder 20"/>
          <p:cNvSpPr>
            <a:spLocks noGrp="1"/>
          </p:cNvSpPr>
          <p:nvPr>
            <p:ph type="ftr" sz="quarter" idx="12"/>
          </p:nvPr>
        </p:nvSpPr>
        <p:spPr/>
        <p:txBody>
          <a:bodyPr/>
          <a:lstStyle/>
          <a:p>
            <a:endParaRPr lang="zh-CN"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dirty="0"/>
          </a:p>
        </p:txBody>
      </p:sp>
      <p:sp>
        <p:nvSpPr>
          <p:cNvPr id="5" name="Date Placeholder 4"/>
          <p:cNvSpPr>
            <a:spLocks noGrp="1"/>
          </p:cNvSpPr>
          <p:nvPr>
            <p:ph type="dt" sz="half" idx="10"/>
          </p:nvPr>
        </p:nvSpPr>
        <p:spPr/>
        <p:txBody>
          <a:bodyPr/>
          <a:lstStyle/>
          <a:p>
            <a:fld id="{75B51433-3491-4D0F-B6E7-199CBFA31663}" type="datetimeFigureOut">
              <a:rPr lang="zh-CN" altLang="en-US" smtClean="0"/>
              <a:t>2013/10/24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6B6CC8B-6B4C-4412-BC23-83976603CA6E}" type="slidenum">
              <a:rPr lang="zh-CN" altLang="en-US" smtClean="0"/>
              <a:t>‹#›</a:t>
            </a:fld>
            <a:endParaRPr lang="zh-CN" altLang="en-US"/>
          </a:p>
        </p:txBody>
      </p:sp>
      <p:sp>
        <p:nvSpPr>
          <p:cNvPr id="9" name="Content Placeholder 8"/>
          <p:cNvSpPr>
            <a:spLocks noGrp="1"/>
          </p:cNvSpPr>
          <p:nvPr>
            <p:ph sz="quarter" idx="13"/>
          </p:nvPr>
        </p:nvSpPr>
        <p:spPr>
          <a:xfrm>
            <a:off x="1216152" y="841248"/>
            <a:ext cx="3730752" cy="438912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1" name="Content Placeholder 10"/>
          <p:cNvSpPr>
            <a:spLocks noGrp="1"/>
          </p:cNvSpPr>
          <p:nvPr>
            <p:ph sz="quarter" idx="14"/>
          </p:nvPr>
        </p:nvSpPr>
        <p:spPr>
          <a:xfrm>
            <a:off x="5102352" y="841248"/>
            <a:ext cx="3730752" cy="438912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7" name="Date Placeholder 6"/>
          <p:cNvSpPr>
            <a:spLocks noGrp="1"/>
          </p:cNvSpPr>
          <p:nvPr>
            <p:ph type="dt" sz="half" idx="10"/>
          </p:nvPr>
        </p:nvSpPr>
        <p:spPr/>
        <p:txBody>
          <a:bodyPr/>
          <a:lstStyle/>
          <a:p>
            <a:fld id="{75B51433-3491-4D0F-B6E7-199CBFA31663}" type="datetimeFigureOut">
              <a:rPr lang="zh-CN" altLang="en-US" smtClean="0"/>
              <a:t>2013/10/24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66B6CC8B-6B4C-4412-BC23-83976603CA6E}" type="slidenum">
              <a:rPr lang="zh-CN" altLang="en-US" smtClean="0"/>
              <a:t>‹#›</a:t>
            </a:fld>
            <a:endParaRPr lang="zh-CN" altLang="en-US"/>
          </a:p>
        </p:txBody>
      </p:sp>
      <p:sp>
        <p:nvSpPr>
          <p:cNvPr id="11" name="Content Placeholder 10"/>
          <p:cNvSpPr>
            <a:spLocks noGrp="1"/>
          </p:cNvSpPr>
          <p:nvPr>
            <p:ph sz="quarter" idx="13"/>
          </p:nvPr>
        </p:nvSpPr>
        <p:spPr>
          <a:xfrm>
            <a:off x="1216152" y="1380744"/>
            <a:ext cx="3730752" cy="384048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3" name="Content Placeholder 12"/>
          <p:cNvSpPr>
            <a:spLocks noGrp="1"/>
          </p:cNvSpPr>
          <p:nvPr>
            <p:ph sz="quarter" idx="14"/>
          </p:nvPr>
        </p:nvSpPr>
        <p:spPr>
          <a:xfrm>
            <a:off x="5102352" y="1380743"/>
            <a:ext cx="3730752" cy="384048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5B51433-3491-4D0F-B6E7-199CBFA31663}" type="datetimeFigureOut">
              <a:rPr lang="zh-CN" altLang="en-US" smtClean="0"/>
              <a:t>2013/10/24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6B6CC8B-6B4C-4412-BC23-83976603CA6E}"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5B51433-3491-4D0F-B6E7-199CBFA31663}" type="datetimeFigureOut">
              <a:rPr lang="zh-CN" altLang="en-US" smtClean="0"/>
              <a:t>2013/10/24</a:t>
            </a:fld>
            <a:endParaRPr lang="zh-CN" altLang="en-US"/>
          </a:p>
        </p:txBody>
      </p:sp>
      <p:sp>
        <p:nvSpPr>
          <p:cNvPr id="6" name="Slide Number Placeholder 5"/>
          <p:cNvSpPr>
            <a:spLocks noGrp="1"/>
          </p:cNvSpPr>
          <p:nvPr>
            <p:ph type="sldNum" sz="quarter" idx="11"/>
          </p:nvPr>
        </p:nvSpPr>
        <p:spPr/>
        <p:txBody>
          <a:bodyPr/>
          <a:lstStyle/>
          <a:p>
            <a:fld id="{66B6CC8B-6B4C-4412-BC23-83976603CA6E}" type="slidenum">
              <a:rPr lang="zh-CN" altLang="en-US" smtClean="0"/>
              <a:t>‹#›</a:t>
            </a:fld>
            <a:endParaRPr lang="zh-CN" altLang="en-US"/>
          </a:p>
        </p:txBody>
      </p:sp>
      <p:sp>
        <p:nvSpPr>
          <p:cNvPr id="7" name="Footer Placeholder 6"/>
          <p:cNvSpPr>
            <a:spLocks noGrp="1"/>
          </p:cNvSpPr>
          <p:nvPr>
            <p:ph type="ftr" sz="quarter" idx="12"/>
          </p:nvPr>
        </p:nvSpPr>
        <p:spPr/>
        <p:txBody>
          <a:bodyPr/>
          <a:lstStyle/>
          <a:p>
            <a:endParaRPr lang="zh-CN"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zh-CN" altLang="en-US" smtClean="0"/>
              <a:t>单击此处编辑母版标题样式</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14" name="Content Placeholder 13"/>
          <p:cNvSpPr>
            <a:spLocks noGrp="1"/>
          </p:cNvSpPr>
          <p:nvPr>
            <p:ph sz="quarter" idx="13"/>
          </p:nvPr>
        </p:nvSpPr>
        <p:spPr>
          <a:xfrm>
            <a:off x="914400" y="381000"/>
            <a:ext cx="4800600" cy="59436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9" name="Date Placeholder 8"/>
          <p:cNvSpPr>
            <a:spLocks noGrp="1"/>
          </p:cNvSpPr>
          <p:nvPr>
            <p:ph type="dt" sz="half" idx="14"/>
          </p:nvPr>
        </p:nvSpPr>
        <p:spPr/>
        <p:txBody>
          <a:bodyPr/>
          <a:lstStyle/>
          <a:p>
            <a:fld id="{75B51433-3491-4D0F-B6E7-199CBFA31663}" type="datetimeFigureOut">
              <a:rPr lang="zh-CN" altLang="en-US" smtClean="0"/>
              <a:t>2013/10/24</a:t>
            </a:fld>
            <a:endParaRPr lang="zh-CN" altLang="en-US"/>
          </a:p>
        </p:txBody>
      </p:sp>
      <p:sp>
        <p:nvSpPr>
          <p:cNvPr id="10" name="Slide Number Placeholder 9"/>
          <p:cNvSpPr>
            <a:spLocks noGrp="1"/>
          </p:cNvSpPr>
          <p:nvPr>
            <p:ph type="sldNum" sz="quarter" idx="15"/>
          </p:nvPr>
        </p:nvSpPr>
        <p:spPr/>
        <p:txBody>
          <a:bodyPr/>
          <a:lstStyle/>
          <a:p>
            <a:fld id="{66B6CC8B-6B4C-4412-BC23-83976603CA6E}" type="slidenum">
              <a:rPr lang="zh-CN" altLang="en-US" smtClean="0"/>
              <a:t>‹#›</a:t>
            </a:fld>
            <a:endParaRPr lang="zh-CN" altLang="en-US"/>
          </a:p>
        </p:txBody>
      </p:sp>
      <p:sp>
        <p:nvSpPr>
          <p:cNvPr id="13" name="Footer Placeholder 12"/>
          <p:cNvSpPr>
            <a:spLocks noGrp="1"/>
          </p:cNvSpPr>
          <p:nvPr>
            <p:ph type="ftr" sz="quarter" idx="16"/>
          </p:nvPr>
        </p:nvSpPr>
        <p:spPr/>
        <p:txBody>
          <a:bodyPr/>
          <a:lstStyle/>
          <a:p>
            <a:endParaRPr lang="zh-CN"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zh-CN" altLang="en-US" smtClean="0"/>
              <a:t>单击此处编辑母版标题样式</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5B51433-3491-4D0F-B6E7-199CBFA31663}" type="datetimeFigureOut">
              <a:rPr lang="zh-CN" altLang="en-US" smtClean="0"/>
              <a:t>2013/10/24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6B6CC8B-6B4C-4412-BC23-83976603CA6E}"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lang="zh-CN" altLang="en-US"/>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66B6CC8B-6B4C-4412-BC23-83976603CA6E}" type="slidenum">
              <a:rPr lang="zh-CN" altLang="en-US" smtClean="0"/>
              <a:t>‹#›</a:t>
            </a:fld>
            <a:endParaRPr lang="zh-CN" altLang="en-US"/>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75B51433-3491-4D0F-B6E7-199CBFA31663}" type="datetimeFigureOut">
              <a:rPr lang="zh-CN" altLang="en-US" smtClean="0"/>
              <a:t>2013/10/24</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267744" y="2348880"/>
            <a:ext cx="5328592" cy="864096"/>
          </a:xfrm>
        </p:spPr>
        <p:txBody>
          <a:bodyPr/>
          <a:lstStyle/>
          <a:p>
            <a:r>
              <a:rPr lang="en-US" altLang="zh-CN" sz="4400" dirty="0" smtClean="0">
                <a:latin typeface="Tahoma" panose="020B0604030504040204" pitchFamily="34" charset="0"/>
                <a:cs typeface="Tahoma" panose="020B0604030504040204" pitchFamily="34" charset="0"/>
              </a:rPr>
              <a:t>An MVC Example</a:t>
            </a:r>
            <a:endParaRPr lang="zh-CN" altLang="en-US" sz="4400" dirty="0">
              <a:latin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22159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404664"/>
            <a:ext cx="7239000" cy="1143000"/>
          </a:xfrm>
        </p:spPr>
        <p:txBody>
          <a:bodyPr/>
          <a:lstStyle/>
          <a:p>
            <a:r>
              <a:rPr lang="en-US" altLang="zh-CN" sz="3600" dirty="0"/>
              <a:t>Thief and House </a:t>
            </a:r>
            <a:r>
              <a:rPr lang="en-US" altLang="zh-CN" sz="3600" dirty="0" smtClean="0"/>
              <a:t>Refactored</a:t>
            </a:r>
            <a:r>
              <a:rPr lang="zh-CN" altLang="en-US" sz="3600" dirty="0"/>
              <a:t/>
            </a:r>
            <a:br>
              <a:rPr lang="zh-CN" altLang="en-US" sz="3600" dirty="0"/>
            </a:br>
            <a:endParaRPr lang="zh-CN" altLang="en-US" sz="3400" dirty="0">
              <a:latin typeface="Tahoma" panose="020B0604030504040204" pitchFamily="34" charset="0"/>
              <a:cs typeface="Tahoma" panose="020B0604030504040204" pitchFamily="34" charset="0"/>
            </a:endParaRPr>
          </a:p>
        </p:txBody>
      </p:sp>
      <p:sp>
        <p:nvSpPr>
          <p:cNvPr id="3" name="内容占位符 2"/>
          <p:cNvSpPr>
            <a:spLocks noGrp="1"/>
          </p:cNvSpPr>
          <p:nvPr>
            <p:ph idx="1"/>
          </p:nvPr>
        </p:nvSpPr>
        <p:spPr>
          <a:xfrm>
            <a:off x="971600" y="1268760"/>
            <a:ext cx="7467600" cy="4995664"/>
          </a:xfrm>
        </p:spPr>
        <p:txBody>
          <a:bodyPr>
            <a:normAutofit/>
          </a:bodyPr>
          <a:lstStyle/>
          <a:p>
            <a:r>
              <a:rPr lang="en-US" altLang="zh-CN" dirty="0" smtClean="0"/>
              <a:t>The thief and house program we used last time is refactored to follow the MVC pattern</a:t>
            </a:r>
          </a:p>
          <a:p>
            <a:r>
              <a:rPr lang="en-US" altLang="zh-CN" dirty="0" smtClean="0"/>
              <a:t>Now it consists of four parts:</a:t>
            </a:r>
          </a:p>
          <a:p>
            <a:pPr lvl="1"/>
            <a:r>
              <a:rPr lang="en-US" altLang="zh-CN" sz="2800" dirty="0" err="1" smtClean="0"/>
              <a:t>AScene</a:t>
            </a:r>
            <a:r>
              <a:rPr lang="en-US" altLang="zh-CN" sz="2800" dirty="0" smtClean="0"/>
              <a:t> (model)</a:t>
            </a:r>
          </a:p>
          <a:p>
            <a:pPr lvl="1"/>
            <a:r>
              <a:rPr lang="en-US" altLang="zh-CN" sz="2800" dirty="0" err="1" smtClean="0"/>
              <a:t>AThiefController</a:t>
            </a:r>
            <a:r>
              <a:rPr lang="en-US" altLang="zh-CN" sz="2800" dirty="0" smtClean="0"/>
              <a:t> (controller 1)</a:t>
            </a:r>
          </a:p>
          <a:p>
            <a:pPr lvl="1"/>
            <a:r>
              <a:rPr lang="en-US" altLang="zh-CN" sz="2800" dirty="0" err="1" smtClean="0"/>
              <a:t>AThiefMouseController</a:t>
            </a:r>
            <a:r>
              <a:rPr lang="en-US" altLang="zh-CN" sz="2800" dirty="0" smtClean="0"/>
              <a:t> (controller 2)</a:t>
            </a:r>
          </a:p>
          <a:p>
            <a:pPr lvl="1"/>
            <a:r>
              <a:rPr lang="en-US" altLang="zh-CN" sz="2800" dirty="0" err="1" smtClean="0"/>
              <a:t>ASceneView</a:t>
            </a:r>
            <a:r>
              <a:rPr lang="en-US" altLang="zh-CN" sz="2800" dirty="0" smtClean="0"/>
              <a:t> (view)</a:t>
            </a:r>
          </a:p>
          <a:p>
            <a:pPr marL="457200" lvl="1" indent="0">
              <a:buNone/>
            </a:pPr>
            <a:r>
              <a:rPr lang="en-US" altLang="zh-CN" sz="2800" dirty="0" smtClean="0"/>
              <a:t>Note that at this point we do not use </a:t>
            </a:r>
            <a:r>
              <a:rPr lang="en-US" altLang="zh-CN" sz="2800" dirty="0" err="1" smtClean="0"/>
              <a:t>objectEditor</a:t>
            </a:r>
            <a:r>
              <a:rPr lang="en-US" altLang="zh-CN" sz="2800" dirty="0" smtClean="0"/>
              <a:t> to display the scene.</a:t>
            </a:r>
            <a:endParaRPr lang="zh-CN" altLang="en-US" sz="2800" dirty="0"/>
          </a:p>
        </p:txBody>
      </p:sp>
    </p:spTree>
    <p:extLst>
      <p:ext uri="{BB962C8B-B14F-4D97-AF65-F5344CB8AC3E}">
        <p14:creationId xmlns:p14="http://schemas.microsoft.com/office/powerpoint/2010/main" val="3140189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404664"/>
            <a:ext cx="7239000" cy="576064"/>
          </a:xfrm>
        </p:spPr>
        <p:txBody>
          <a:bodyPr/>
          <a:lstStyle/>
          <a:p>
            <a:r>
              <a:rPr lang="en-US" altLang="zh-CN" sz="3600" dirty="0" smtClean="0">
                <a:cs typeface="Tahoma" panose="020B0604030504040204" pitchFamily="34" charset="0"/>
              </a:rPr>
              <a:t>View</a:t>
            </a:r>
            <a:endParaRPr lang="zh-CN" altLang="en-US" sz="3600" dirty="0">
              <a:cs typeface="Tahoma" panose="020B0604030504040204" pitchFamily="34" charset="0"/>
            </a:endParaRPr>
          </a:p>
        </p:txBody>
      </p:sp>
      <p:sp>
        <p:nvSpPr>
          <p:cNvPr id="3" name="内容占位符 2"/>
          <p:cNvSpPr>
            <a:spLocks noGrp="1"/>
          </p:cNvSpPr>
          <p:nvPr>
            <p:ph idx="1"/>
          </p:nvPr>
        </p:nvSpPr>
        <p:spPr>
          <a:xfrm>
            <a:off x="971600" y="1124744"/>
            <a:ext cx="7467600" cy="5139680"/>
          </a:xfrm>
        </p:spPr>
        <p:txBody>
          <a:bodyPr>
            <a:normAutofit lnSpcReduction="10000"/>
          </a:bodyPr>
          <a:lstStyle/>
          <a:p>
            <a:r>
              <a:rPr lang="en-US" altLang="zh-CN" dirty="0" smtClean="0"/>
              <a:t>View uses Java. </a:t>
            </a:r>
            <a:r>
              <a:rPr lang="en-US" altLang="zh-CN" dirty="0" err="1" smtClean="0"/>
              <a:t>awt</a:t>
            </a:r>
            <a:r>
              <a:rPr lang="en-US" altLang="zh-CN" dirty="0" smtClean="0"/>
              <a:t> to draw lines, images, or texts.</a:t>
            </a:r>
          </a:p>
          <a:p>
            <a:r>
              <a:rPr lang="en-US" altLang="zh-CN" dirty="0" smtClean="0"/>
              <a:t>View extends Component . </a:t>
            </a:r>
          </a:p>
          <a:p>
            <a:r>
              <a:rPr lang="en-US" altLang="zh-CN" dirty="0" smtClean="0"/>
              <a:t>The second property of view, </a:t>
            </a:r>
            <a:r>
              <a:rPr lang="en-US" altLang="zh-CN" dirty="0" err="1"/>
              <a:t>BasicStroke</a:t>
            </a:r>
            <a:r>
              <a:rPr lang="en-US" altLang="zh-CN" dirty="0"/>
              <a:t> </a:t>
            </a:r>
            <a:r>
              <a:rPr lang="en-US" altLang="zh-CN" dirty="0" smtClean="0"/>
              <a:t>dotted, determines the style of the output</a:t>
            </a:r>
          </a:p>
          <a:p>
            <a:r>
              <a:rPr lang="en-US" altLang="zh-CN" dirty="0" smtClean="0"/>
              <a:t>Pay attention to the paint() method and different draw() method and their relations. </a:t>
            </a:r>
          </a:p>
          <a:p>
            <a:r>
              <a:rPr lang="en-US" altLang="zh-CN" dirty="0" smtClean="0"/>
              <a:t>Notice that the view is an observer of the scene, so that it can update any change in the scene.</a:t>
            </a:r>
          </a:p>
          <a:p>
            <a:r>
              <a:rPr lang="en-US" altLang="zh-CN" dirty="0" smtClean="0"/>
              <a:t>repaint() method call in </a:t>
            </a:r>
            <a:r>
              <a:rPr lang="en-US" altLang="zh-CN" dirty="0" err="1" smtClean="0"/>
              <a:t>propertyChange</a:t>
            </a:r>
            <a:r>
              <a:rPr lang="en-US" altLang="zh-CN" dirty="0" smtClean="0"/>
              <a:t> will draw the whole scene again.</a:t>
            </a:r>
            <a:endParaRPr lang="zh-CN" altLang="en-US" dirty="0"/>
          </a:p>
        </p:txBody>
      </p:sp>
    </p:spTree>
    <p:extLst>
      <p:ext uri="{BB962C8B-B14F-4D97-AF65-F5344CB8AC3E}">
        <p14:creationId xmlns:p14="http://schemas.microsoft.com/office/powerpoint/2010/main" val="1574755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404664"/>
            <a:ext cx="7239000" cy="792088"/>
          </a:xfrm>
        </p:spPr>
        <p:txBody>
          <a:bodyPr/>
          <a:lstStyle/>
          <a:p>
            <a:r>
              <a:rPr lang="en-US" altLang="zh-CN" sz="3600" dirty="0" smtClean="0">
                <a:cs typeface="Tahoma" panose="020B0604030504040204" pitchFamily="34" charset="0"/>
              </a:rPr>
              <a:t>Button Controller (</a:t>
            </a:r>
            <a:r>
              <a:rPr lang="en-US" altLang="zh-CN" sz="3600" dirty="0" err="1" smtClean="0">
                <a:cs typeface="Tahoma" panose="020B0604030504040204" pitchFamily="34" charset="0"/>
              </a:rPr>
              <a:t>AThiefController</a:t>
            </a:r>
            <a:r>
              <a:rPr lang="en-US" altLang="zh-CN" sz="3600" dirty="0" smtClean="0">
                <a:cs typeface="Tahoma" panose="020B0604030504040204" pitchFamily="34" charset="0"/>
              </a:rPr>
              <a:t>)</a:t>
            </a:r>
            <a:endParaRPr lang="zh-CN" altLang="en-US" sz="3600" dirty="0">
              <a:cs typeface="Tahoma" panose="020B0604030504040204" pitchFamily="34" charset="0"/>
            </a:endParaRPr>
          </a:p>
        </p:txBody>
      </p:sp>
      <p:sp>
        <p:nvSpPr>
          <p:cNvPr id="3" name="内容占位符 2"/>
          <p:cNvSpPr>
            <a:spLocks noGrp="1"/>
          </p:cNvSpPr>
          <p:nvPr>
            <p:ph idx="1"/>
          </p:nvPr>
        </p:nvSpPr>
        <p:spPr>
          <a:xfrm>
            <a:off x="899592" y="1484784"/>
            <a:ext cx="7539608" cy="4779640"/>
          </a:xfrm>
        </p:spPr>
        <p:txBody>
          <a:bodyPr/>
          <a:lstStyle/>
          <a:p>
            <a:r>
              <a:rPr lang="en-US" altLang="zh-CN" dirty="0" smtClean="0"/>
              <a:t>The button just move the thief to the right.</a:t>
            </a:r>
          </a:p>
          <a:p>
            <a:r>
              <a:rPr lang="en-US" altLang="zh-CN" dirty="0" smtClean="0"/>
              <a:t>Notice that the button object is not the same thing as the button controller. You need to manually set the button controller as the action listener of the button. So the controller also implements </a:t>
            </a:r>
            <a:r>
              <a:rPr lang="en-US" altLang="zh-CN" dirty="0" err="1" smtClean="0"/>
              <a:t>ActionListener</a:t>
            </a:r>
            <a:r>
              <a:rPr lang="en-US" altLang="zh-CN" dirty="0" smtClean="0"/>
              <a:t>.</a:t>
            </a:r>
          </a:p>
          <a:p>
            <a:r>
              <a:rPr lang="en-US" altLang="zh-CN" dirty="0" smtClean="0"/>
              <a:t>Once the button is pressed, it automatically call the </a:t>
            </a:r>
            <a:r>
              <a:rPr lang="en-US" altLang="zh-CN" dirty="0" err="1" smtClean="0"/>
              <a:t>actionPerformed</a:t>
            </a:r>
            <a:r>
              <a:rPr lang="en-US" altLang="zh-CN" dirty="0" smtClean="0"/>
              <a:t>() method to move the thief</a:t>
            </a:r>
            <a:endParaRPr lang="zh-CN" altLang="en-US" dirty="0"/>
          </a:p>
        </p:txBody>
      </p:sp>
    </p:spTree>
    <p:extLst>
      <p:ext uri="{BB962C8B-B14F-4D97-AF65-F5344CB8AC3E}">
        <p14:creationId xmlns:p14="http://schemas.microsoft.com/office/powerpoint/2010/main" val="3379092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404664"/>
            <a:ext cx="8496944" cy="648072"/>
          </a:xfrm>
        </p:spPr>
        <p:txBody>
          <a:bodyPr/>
          <a:lstStyle/>
          <a:p>
            <a:r>
              <a:rPr lang="en-US" altLang="zh-CN" sz="3600" dirty="0" smtClean="0">
                <a:cs typeface="Tahoma" panose="020B0604030504040204" pitchFamily="34" charset="0"/>
              </a:rPr>
              <a:t>Mouse Controller (</a:t>
            </a:r>
            <a:r>
              <a:rPr lang="en-US" altLang="zh-CN" sz="3600" dirty="0" err="1"/>
              <a:t>AThiefMouseController</a:t>
            </a:r>
            <a:r>
              <a:rPr lang="en-US" altLang="zh-CN" sz="3600" dirty="0" smtClean="0">
                <a:cs typeface="Tahoma" panose="020B0604030504040204" pitchFamily="34" charset="0"/>
              </a:rPr>
              <a:t>)</a:t>
            </a:r>
            <a:endParaRPr lang="zh-CN" altLang="en-US" sz="3600" dirty="0">
              <a:cs typeface="Tahoma" panose="020B0604030504040204" pitchFamily="34" charset="0"/>
            </a:endParaRPr>
          </a:p>
        </p:txBody>
      </p:sp>
      <p:sp>
        <p:nvSpPr>
          <p:cNvPr id="3" name="内容占位符 2"/>
          <p:cNvSpPr>
            <a:spLocks noGrp="1"/>
          </p:cNvSpPr>
          <p:nvPr>
            <p:ph idx="1"/>
          </p:nvPr>
        </p:nvSpPr>
        <p:spPr>
          <a:xfrm>
            <a:off x="611560" y="1196752"/>
            <a:ext cx="7827640" cy="5067672"/>
          </a:xfrm>
        </p:spPr>
        <p:txBody>
          <a:bodyPr>
            <a:normAutofit lnSpcReduction="10000"/>
          </a:bodyPr>
          <a:lstStyle/>
          <a:p>
            <a:r>
              <a:rPr lang="en-US" altLang="zh-CN" dirty="0" smtClean="0"/>
              <a:t>The mouse controller moves the thief to where the mouse click in the view.</a:t>
            </a:r>
          </a:p>
          <a:p>
            <a:r>
              <a:rPr lang="en-US" altLang="zh-CN" dirty="0" err="1"/>
              <a:t>aView.addMouseListener</a:t>
            </a:r>
            <a:r>
              <a:rPr lang="en-US" altLang="zh-CN" dirty="0"/>
              <a:t>(this</a:t>
            </a:r>
            <a:r>
              <a:rPr lang="en-US" altLang="zh-CN" dirty="0" smtClean="0"/>
              <a:t>);  This line enable the controller to listen to the mouse event in the view. As a Component, view naturally support </a:t>
            </a:r>
            <a:r>
              <a:rPr lang="en-US" altLang="zh-CN" dirty="0" err="1"/>
              <a:t>addMouseListener</a:t>
            </a:r>
            <a:r>
              <a:rPr lang="en-US" altLang="zh-CN" dirty="0" smtClean="0"/>
              <a:t>() method.</a:t>
            </a:r>
          </a:p>
          <a:p>
            <a:r>
              <a:rPr lang="en-US" altLang="zh-CN" dirty="0" smtClean="0"/>
              <a:t>There are a couple of different mouse events available. This program just uses mouse click event.</a:t>
            </a:r>
          </a:p>
          <a:p>
            <a:r>
              <a:rPr lang="en-US" altLang="zh-CN" dirty="0" smtClean="0"/>
              <a:t>The event e, which is the argument of the method, contains information of the event. For example, in this program use it to retrieve the position of click.</a:t>
            </a:r>
            <a:endParaRPr lang="zh-CN" altLang="en-US" dirty="0"/>
          </a:p>
        </p:txBody>
      </p:sp>
    </p:spTree>
    <p:extLst>
      <p:ext uri="{BB962C8B-B14F-4D97-AF65-F5344CB8AC3E}">
        <p14:creationId xmlns:p14="http://schemas.microsoft.com/office/powerpoint/2010/main" val="8585643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热">
  <a:themeElements>
    <a:clrScheme name="热">
      <a:dk1>
        <a:srgbClr val="4D5B6B"/>
      </a:dk1>
      <a:lt1>
        <a:srgbClr val="FFFFFF"/>
      </a:lt1>
      <a:dk2>
        <a:srgbClr val="675D59"/>
      </a:dk2>
      <a:lt2>
        <a:srgbClr val="E8DED8"/>
      </a:lt2>
      <a:accent1>
        <a:srgbClr val="FF7605"/>
      </a:accent1>
      <a:accent2>
        <a:srgbClr val="7F7F7F"/>
      </a:accent2>
      <a:accent3>
        <a:srgbClr val="7F5185"/>
      </a:accent3>
      <a:accent4>
        <a:srgbClr val="89AAD3"/>
      </a:accent4>
      <a:accent5>
        <a:srgbClr val="8F5B4B"/>
      </a:accent5>
      <a:accent6>
        <a:srgbClr val="C84340"/>
      </a:accent6>
      <a:hlink>
        <a:srgbClr val="89AAD3"/>
      </a:hlink>
      <a:folHlink>
        <a:srgbClr val="795185"/>
      </a:folHlink>
    </a:clrScheme>
    <a:fontScheme name="热">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热">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TC101859868[[fn=热]]</Template>
  <TotalTime>40</TotalTime>
  <Words>317</Words>
  <Application>Microsoft Office PowerPoint</Application>
  <PresentationFormat>全屏显示(4:3)</PresentationFormat>
  <Paragraphs>25</Paragraphs>
  <Slides>5</Slides>
  <Notes>0</Notes>
  <HiddenSlides>0</HiddenSlides>
  <MMClips>0</MMClips>
  <ScaleCrop>false</ScaleCrop>
  <HeadingPairs>
    <vt:vector size="4" baseType="variant">
      <vt:variant>
        <vt:lpstr>主题</vt:lpstr>
      </vt:variant>
      <vt:variant>
        <vt:i4>1</vt:i4>
      </vt:variant>
      <vt:variant>
        <vt:lpstr>幻灯片标题</vt:lpstr>
      </vt:variant>
      <vt:variant>
        <vt:i4>5</vt:i4>
      </vt:variant>
    </vt:vector>
  </HeadingPairs>
  <TitlesOfParts>
    <vt:vector size="6" baseType="lpstr">
      <vt:lpstr>热</vt:lpstr>
      <vt:lpstr>An MVC Example</vt:lpstr>
      <vt:lpstr>Thief and House Refactored </vt:lpstr>
      <vt:lpstr>View</vt:lpstr>
      <vt:lpstr>Button Controller (AThiefController)</vt:lpstr>
      <vt:lpstr>Mouse Controller (AThiefMouseController)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MVC Example</dc:title>
  <dc:creator>Andy</dc:creator>
  <cp:lastModifiedBy>Andy</cp:lastModifiedBy>
  <cp:revision>4</cp:revision>
  <dcterms:created xsi:type="dcterms:W3CDTF">2013-10-24T20:37:17Z</dcterms:created>
  <dcterms:modified xsi:type="dcterms:W3CDTF">2013-10-24T21:17:17Z</dcterms:modified>
</cp:coreProperties>
</file>